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4"/>
  </p:notesMasterIdLst>
  <p:sldIdLst>
    <p:sldId id="269" r:id="rId2"/>
    <p:sldId id="270" r:id="rId3"/>
    <p:sldId id="278" r:id="rId4"/>
    <p:sldId id="279" r:id="rId5"/>
    <p:sldId id="280" r:id="rId6"/>
    <p:sldId id="284" r:id="rId7"/>
    <p:sldId id="282" r:id="rId8"/>
    <p:sldId id="283" r:id="rId9"/>
    <p:sldId id="286" r:id="rId10"/>
    <p:sldId id="276" r:id="rId11"/>
    <p:sldId id="285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50C"/>
    <a:srgbClr val="047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8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92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21671-7E6C-7746-AF0D-CD197AFDFB61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0FB02-D9C2-6A4D-8A7B-43D279C71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0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AB265-C0D2-A543-B156-B0221787B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33906"/>
            <a:ext cx="12192000" cy="11240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8E82-F276-E142-E87C-5EDAC74060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</p:spTree>
    <p:extLst>
      <p:ext uri="{BB962C8B-B14F-4D97-AF65-F5344CB8AC3E}">
        <p14:creationId xmlns:p14="http://schemas.microsoft.com/office/powerpoint/2010/main" val="412645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with white text on a black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8DEFCB-76DD-8C96-B6DC-4040B702AD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201325"/>
            <a:ext cx="10668000" cy="191386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Black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31482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B1C6F3-8D05-7245-98E0-6A89EF37B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7339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7B0E5A4-57E2-7602-491D-37B816FD3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88" y="905690"/>
            <a:ext cx="8334246" cy="2106570"/>
          </a:xfrm>
        </p:spPr>
        <p:txBody>
          <a:bodyPr rIns="91440">
            <a:normAutofit/>
          </a:bodyPr>
          <a:lstStyle>
            <a:lvl1pPr>
              <a:defRPr sz="4200" b="1" i="0">
                <a:solidFill>
                  <a:schemeClr val="bg1"/>
                </a:solidFill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31B425-093C-0149-952F-11573DF09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1888" y="3218871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B10240F-B4BA-0448-B9CB-BAB80DBF6B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89" y="3519488"/>
            <a:ext cx="8334246" cy="701877"/>
          </a:xfrm>
        </p:spPr>
        <p:txBody>
          <a:bodyPr anchor="t"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subtitle, date or other important information, not to exceed two lines 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254FFE49-5199-9649-BB93-1060548611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1889" y="5953913"/>
            <a:ext cx="10311412" cy="52308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name, position, unit/faculty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0E08-9389-704F-B967-8B33E01F63EE}"/>
              </a:ext>
            </a:extLst>
          </p:cNvPr>
          <p:cNvSpPr/>
          <p:nvPr userDrawn="1"/>
        </p:nvSpPr>
        <p:spPr>
          <a:xfrm>
            <a:off x="11506200" y="9797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A47717F-59FB-F445-B50C-D4B473F1A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63459" y="232022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4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2F59-3D81-9C0B-CDB4-B5F8B5CE84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9677400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</p:spTree>
    <p:extLst>
      <p:ext uri="{BB962C8B-B14F-4D97-AF65-F5344CB8AC3E}">
        <p14:creationId xmlns:p14="http://schemas.microsoft.com/office/powerpoint/2010/main" val="3626283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E51D-BA97-2BBF-F3DF-C2B38B35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Ins="91440">
            <a:normAutofit/>
          </a:bodyPr>
          <a:lstStyle>
            <a:lvl1pPr>
              <a:defRPr sz="3400" b="1" i="0">
                <a:solidFill>
                  <a:schemeClr val="tx1">
                    <a:lumMod val="90000"/>
                    <a:lumOff val="10000"/>
                  </a:schemeClr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DFC75F-7C56-4347-B180-B45A7C3C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5300" y="16257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3615FB-E867-334E-BB0E-3B18A265957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85900" y="1840447"/>
            <a:ext cx="4482548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A315EF-C99D-DF4A-94FC-CDB4F9DECB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498293"/>
            <a:ext cx="6697346" cy="352084"/>
          </a:xfrm>
          <a:solidFill>
            <a:schemeClr val="accent1"/>
          </a:solidFill>
          <a:ln>
            <a:noFill/>
          </a:ln>
        </p:spPr>
        <p:txBody>
          <a:bodyPr wrap="none" lIns="274320" tIns="64008" rIns="182880" bIns="91440" anchor="ctr" anchorCtr="0">
            <a:sp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Insert presentation topic or department/unit name (text box will expand to fit)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B0DEE38D-2FF0-2A49-A7D1-AF607FA3AB7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23554" y="1840447"/>
            <a:ext cx="4939746" cy="4446053"/>
          </a:xfrm>
        </p:spPr>
        <p:txBody>
          <a:bodyPr>
            <a:normAutofit/>
          </a:bodyPr>
          <a:lstStyle>
            <a:lvl1pPr marL="228600" indent="-228600">
              <a:buFont typeface="Arial" panose="020B0604020202020204" pitchFamily="34" charset="0"/>
              <a:buChar char="•"/>
              <a:tabLst/>
              <a:defRPr sz="2600">
                <a:solidFill>
                  <a:schemeClr val="tx1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  <a:p>
            <a:pPr lvl="0"/>
            <a:r>
              <a:rPr lang="en-US" dirty="0"/>
              <a:t>Bulleted list</a:t>
            </a:r>
          </a:p>
        </p:txBody>
      </p:sp>
    </p:spTree>
    <p:extLst>
      <p:ext uri="{BB962C8B-B14F-4D97-AF65-F5344CB8AC3E}">
        <p14:creationId xmlns:p14="http://schemas.microsoft.com/office/powerpoint/2010/main" val="374076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7A194C-A4B8-2148-8BE0-5451BAAC5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25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2A8E911-3157-1444-8D3E-B3404B047192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B6D0D8-B441-B94F-81C3-D858DB039304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C54FEC2B-37AF-0F44-BE06-966950F82A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EB6C9F2-5465-8D47-8351-B6B681C45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382C-FEDF-9251-E54F-141B8D2101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89242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ECEB0E-880C-6049-9B69-BA2FEE345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8234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7C912DB-E11B-3D4C-9D09-221D4E874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024128"/>
            <a:ext cx="11163300" cy="5833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3DBCEB-EA83-B646-A716-9EAB713C52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4226928"/>
            <a:ext cx="5264150" cy="354459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1">
                    <a:lumMod val="25000"/>
                    <a:lumOff val="75000"/>
                  </a:schemeClr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lvl="0"/>
            <a:r>
              <a:rPr lang="en-US" dirty="0"/>
              <a:t>Insert subtitle if needed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DD59-F90E-824A-BBB1-FEED68A85CFA}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906E23-D9AF-EB4E-BF01-60C6ADFFAA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1E94CE-F71B-1944-B826-00353C87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85900" y="4007404"/>
            <a:ext cx="471523" cy="94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FF968CE-35E2-E543-8D71-1D8778441684}"/>
              </a:ext>
            </a:extLst>
          </p:cNvPr>
          <p:cNvSpPr/>
          <p:nvPr userDrawn="1"/>
        </p:nvSpPr>
        <p:spPr>
          <a:xfrm>
            <a:off x="8714232" y="1024128"/>
            <a:ext cx="2449068" cy="5833872"/>
          </a:xfrm>
          <a:custGeom>
            <a:avLst/>
            <a:gdLst>
              <a:gd name="connsiteX0" fmla="*/ 0 w 3290316"/>
              <a:gd name="connsiteY0" fmla="*/ 0 h 6193766"/>
              <a:gd name="connsiteX1" fmla="*/ 1490472 w 3290316"/>
              <a:gd name="connsiteY1" fmla="*/ 0 h 6193766"/>
              <a:gd name="connsiteX2" fmla="*/ 2980944 w 3290316"/>
              <a:gd name="connsiteY2" fmla="*/ 0 h 6193766"/>
              <a:gd name="connsiteX3" fmla="*/ 3290316 w 3290316"/>
              <a:gd name="connsiteY3" fmla="*/ 0 h 6193766"/>
              <a:gd name="connsiteX4" fmla="*/ 3290316 w 3290316"/>
              <a:gd name="connsiteY4" fmla="*/ 6185532 h 6193766"/>
              <a:gd name="connsiteX5" fmla="*/ 1492453 w 3290316"/>
              <a:gd name="connsiteY5" fmla="*/ 6185532 h 6193766"/>
              <a:gd name="connsiteX6" fmla="*/ 1490472 w 3290316"/>
              <a:gd name="connsiteY6" fmla="*/ 6193766 h 619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90316" h="6193766">
                <a:moveTo>
                  <a:pt x="0" y="0"/>
                </a:moveTo>
                <a:lnTo>
                  <a:pt x="1490472" y="0"/>
                </a:lnTo>
                <a:lnTo>
                  <a:pt x="2980944" y="0"/>
                </a:lnTo>
                <a:lnTo>
                  <a:pt x="3290316" y="0"/>
                </a:lnTo>
                <a:lnTo>
                  <a:pt x="3290316" y="6185532"/>
                </a:lnTo>
                <a:lnTo>
                  <a:pt x="1492453" y="6185532"/>
                </a:lnTo>
                <a:lnTo>
                  <a:pt x="1490472" y="619376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EFDCA-0F37-B65D-EA97-DDFF7EC0B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5900" y="2514600"/>
            <a:ext cx="8279202" cy="1367286"/>
          </a:xfrm>
        </p:spPr>
        <p:txBody>
          <a:bodyPr rIns="9144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37571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457200"/>
            <a:ext cx="10668000" cy="1066800"/>
          </a:xfrm>
        </p:spPr>
        <p:txBody>
          <a:bodyPr>
            <a:normAutofit/>
          </a:bodyPr>
          <a:lstStyle>
            <a:lvl1pPr>
              <a:defRPr sz="3400" b="1" i="0"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r>
              <a:rPr lang="en-US" dirty="0"/>
              <a:t>Insert slide title in title or sentence case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61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D614-EDF6-8AD1-02DA-1BBA71DA17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753"/>
            <a:ext cx="10668000" cy="180753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Blank Slide</a:t>
            </a:r>
          </a:p>
        </p:txBody>
      </p:sp>
    </p:spTree>
    <p:extLst>
      <p:ext uri="{BB962C8B-B14F-4D97-AF65-F5344CB8AC3E}">
        <p14:creationId xmlns:p14="http://schemas.microsoft.com/office/powerpoint/2010/main" val="64950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-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05D359-7029-C74B-8048-D1347E3F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9939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W–Madison logo in white text on a red background">
            <a:extLst>
              <a:ext uri="{FF2B5EF4-FFF2-40B4-BE49-F238E27FC236}">
                <a16:creationId xmlns:a16="http://schemas.microsoft.com/office/drawing/2014/main" id="{9442AFA6-CAED-D743-9BD0-FB7276EC21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7092" y="2911281"/>
            <a:ext cx="3077817" cy="1035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78A76A-7D1D-3E85-0AC5-9B02E65F24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180060"/>
            <a:ext cx="10668000" cy="170121"/>
          </a:xfrm>
        </p:spPr>
        <p:txBody>
          <a:bodyPr>
            <a:normAutofit/>
          </a:bodyPr>
          <a:lstStyle>
            <a:lvl1pPr>
              <a:defRPr sz="1200" b="0" i="0">
                <a:latin typeface="Red Hat Display" panose="02010303040201060303" pitchFamily="2" charset="0"/>
                <a:ea typeface="Red Hat Display" panose="02010303040201060303" pitchFamily="2" charset="0"/>
                <a:cs typeface="Red Hat Display" panose="02010303040201060303" pitchFamily="2" charset="0"/>
              </a:defRPr>
            </a:lvl1pPr>
          </a:lstStyle>
          <a:p>
            <a:r>
              <a:rPr lang="en-US" dirty="0"/>
              <a:t>Red Closing Slide</a:t>
            </a:r>
          </a:p>
        </p:txBody>
      </p:sp>
    </p:spTree>
    <p:extLst>
      <p:ext uri="{BB962C8B-B14F-4D97-AF65-F5344CB8AC3E}">
        <p14:creationId xmlns:p14="http://schemas.microsoft.com/office/powerpoint/2010/main" val="25831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0668000" cy="1066800"/>
          </a:xfrm>
          <a:prstGeom prst="rect">
            <a:avLst/>
          </a:prstGeom>
        </p:spPr>
        <p:txBody>
          <a:bodyPr vert="horz" lIns="0" tIns="4572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5900" y="1828799"/>
            <a:ext cx="9677400" cy="445770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05057"/>
            <a:ext cx="1060586" cy="344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64008" rIns="91440" bIns="64008" rtlCol="0" anchor="ctr">
            <a:spAutoFit/>
          </a:bodyPr>
          <a:lstStyle>
            <a:lvl1pPr algn="ctr">
              <a:defRPr sz="1400" b="0" i="0">
                <a:solidFill>
                  <a:schemeClr val="bg1"/>
                </a:solidFill>
                <a:latin typeface="Red Hat Text" panose="02010303040201060303" pitchFamily="2" charset="0"/>
                <a:ea typeface="Red Hat Text" panose="02010303040201060303" pitchFamily="2" charset="0"/>
                <a:cs typeface="Red Hat Text" panose="020103030402010603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1B1986-83A7-3542-BAD9-60B6AA5AD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07059" y="0"/>
            <a:ext cx="570641" cy="1024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UW–Madison red crest logo&#10;">
            <a:extLst>
              <a:ext uri="{FF2B5EF4-FFF2-40B4-BE49-F238E27FC236}">
                <a16:creationId xmlns:a16="http://schemas.microsoft.com/office/drawing/2014/main" id="{0E552B7F-AB27-DB49-8004-05CB2856796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564318" y="222225"/>
            <a:ext cx="456122" cy="7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74" r:id="rId4"/>
    <p:sldLayoutId id="2147483663" r:id="rId5"/>
    <p:sldLayoutId id="2147483673" r:id="rId6"/>
    <p:sldLayoutId id="2147483666" r:id="rId7"/>
    <p:sldLayoutId id="2147483667" r:id="rId8"/>
    <p:sldLayoutId id="2147483676" r:id="rId9"/>
    <p:sldLayoutId id="214748367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Red Hat Display" panose="02010303040201060303" pitchFamily="2" charset="0"/>
          <a:ea typeface="Red Hat Display" panose="02010303040201060303" pitchFamily="2" charset="0"/>
          <a:cs typeface="Red Hat Display" panose="02010303040201060303" pitchFamily="2" charset="0"/>
        </a:defRPr>
      </a:lvl1pPr>
    </p:titleStyle>
    <p:bodyStyle>
      <a:lvl1pPr marL="176213" indent="-176213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SzPct val="90000"/>
        <a:buFont typeface="Arial" panose="020B0604020202020204" pitchFamily="34" charset="0"/>
        <a:buChar char="•"/>
        <a:tabLst/>
        <a:defRPr sz="26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1pPr>
      <a:lvl2pPr marL="6350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1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2pPr>
      <a:lvl3pPr marL="1092200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0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3pPr>
      <a:lvl4pPr marL="15430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4pPr>
      <a:lvl5pPr marL="2001838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Red Hat Text" panose="02010303040201060303" pitchFamily="2" charset="0"/>
          <a:ea typeface="Red Hat Text" panose="02010303040201060303" pitchFamily="2" charset="0"/>
          <a:cs typeface="Red Hat Text" panose="02010303040201060303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" userDrawn="1">
          <p15:clr>
            <a:srgbClr val="F26B43"/>
          </p15:clr>
        </p15:guide>
        <p15:guide id="2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pos="312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orient="horz" pos="4248" userDrawn="1">
          <p15:clr>
            <a:srgbClr val="F26B43"/>
          </p15:clr>
        </p15:guide>
        <p15:guide id="7" orient="horz" pos="288" userDrawn="1">
          <p15:clr>
            <a:srgbClr val="F26B43"/>
          </p15:clr>
        </p15:guide>
        <p15:guide id="8" orient="horz" pos="960" userDrawn="1">
          <p15:clr>
            <a:srgbClr val="F26B43"/>
          </p15:clr>
        </p15:guide>
        <p15:guide id="9" pos="7032" userDrawn="1">
          <p15:clr>
            <a:srgbClr val="F26B43"/>
          </p15:clr>
        </p15:guide>
        <p15:guide id="10" pos="936" userDrawn="1">
          <p15:clr>
            <a:srgbClr val="F26B43"/>
          </p15:clr>
        </p15:guide>
        <p15:guide id="11" orient="horz" pos="1152" userDrawn="1">
          <p15:clr>
            <a:srgbClr val="F26B43"/>
          </p15:clr>
        </p15:guide>
        <p15:guide id="12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5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file:////Users/noratrapp/Library/Group%20Containers/UBF8T346G9.ms/WebArchiveCopyPasteTempFiles/com.microsoft.Word/7w+fnE6LIClFd10Xtwirq6jAC+AJkNj6giBwbeAAAAAElFTkSuQmCC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file:////Users/noratrapp/Library/Group%20Containers/UBF8T346G9.ms/WebArchiveCopyPasteTempFiles/com.microsoft.Word/5668307.png" TargetMode="External"/><Relationship Id="rId12" Type="http://schemas.openxmlformats.org/officeDocument/2006/relationships/image" Target="../media/image1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file:////Users/noratrapp/Library/Group%20Containers/UBF8T346G9.ms/WebArchiveCopyPasteTempFiles/com.microsoft.Word/2010152-200.png" TargetMode="External"/><Relationship Id="rId5" Type="http://schemas.openxmlformats.org/officeDocument/2006/relationships/image" Target="file:////Users/noratrapp/Library/Group%20Containers/UBF8T346G9.ms/WebArchiveCopyPasteTempFiles/com.microsoft.Word/206075.png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file:////Users/noratrapp/Library/Group%20Containers/UBF8T346G9.ms/WebArchiveCopyPasteTempFiles/com.microsoft.Word/4564628-200.png" TargetMode="External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9830-C718-3EB9-5761-974657C6F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302" y="1597840"/>
            <a:ext cx="8334246" cy="2106570"/>
          </a:xfrm>
        </p:spPr>
        <p:txBody>
          <a:bodyPr/>
          <a:lstStyle/>
          <a:p>
            <a:r>
              <a:rPr lang="en-US" dirty="0"/>
              <a:t>Cloud Technology for Business Analytics 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0DC69-3C9C-AAA0-07B0-0629B07807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42302" y="3847343"/>
            <a:ext cx="8334246" cy="701877"/>
          </a:xfrm>
        </p:spPr>
        <p:txBody>
          <a:bodyPr/>
          <a:lstStyle/>
          <a:p>
            <a:r>
              <a:rPr lang="en-US" sz="3600" dirty="0"/>
              <a:t>University of Wisconsin - Madison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2B51E-E49A-3DC1-6CD1-C116973105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By: Nora Trapp 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7BC06C-A85D-EF1E-6566-991C5100B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39" y="213540"/>
            <a:ext cx="4114800" cy="1384300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99FED65F-DFF1-C459-4540-C2673CD40E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1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33"/>
    </mc:Choice>
    <mc:Fallback xmlns="">
      <p:transition spd="slow" advTm="29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D69C-34F9-811C-58B8-CAB77CA6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50935"/>
            <a:ext cx="10668000" cy="1066800"/>
          </a:xfrm>
        </p:spPr>
        <p:txBody>
          <a:bodyPr/>
          <a:lstStyle/>
          <a:p>
            <a:pPr algn="ctr"/>
            <a:r>
              <a:rPr lang="en-US" dirty="0"/>
              <a:t> First EDA Finding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583614D4-0499-389F-F657-FDB9A7CFD9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087471" y="1600200"/>
            <a:ext cx="10860689" cy="510775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1BEA6-F53C-E89D-4E1C-30E0D255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2CDC2F9B-8B15-B25D-E84A-1C54AC8CD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6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7"/>
    </mc:Choice>
    <mc:Fallback>
      <p:transition spd="slow" advTm="32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87A0C-3F2B-ACFC-748F-D2D76755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747" y="-367748"/>
            <a:ext cx="10668000" cy="1066800"/>
          </a:xfrm>
        </p:spPr>
        <p:txBody>
          <a:bodyPr/>
          <a:lstStyle/>
          <a:p>
            <a:pPr algn="ctr"/>
            <a:r>
              <a:rPr lang="en-US" dirty="0"/>
              <a:t>Second EDA Finding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89915E77-869A-6811-0785-C2B968ED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26" name="Audio 25">
            <a:extLst>
              <a:ext uri="{FF2B5EF4-FFF2-40B4-BE49-F238E27FC236}">
                <a16:creationId xmlns:a16="http://schemas.microsoft.com/office/drawing/2014/main" id="{BCBE62E9-4305-B032-9686-960264E315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31" name="Content Placeholder 30" descr="A screenshot of a computer&#10;&#10;Description automatically generated">
            <a:extLst>
              <a:ext uri="{FF2B5EF4-FFF2-40B4-BE49-F238E27FC236}">
                <a16:creationId xmlns:a16="http://schemas.microsoft.com/office/drawing/2014/main" id="{B32F6246-BCA3-CD79-B9CC-28F915BF6E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5"/>
          <a:stretch>
            <a:fillRect/>
          </a:stretch>
        </p:blipFill>
        <p:spPr>
          <a:xfrm>
            <a:off x="437749" y="1875273"/>
            <a:ext cx="3505179" cy="3232298"/>
          </a:xfr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7F78DF4-D5D0-C592-4C6F-1BFAF417FB3F}"/>
              </a:ext>
            </a:extLst>
          </p:cNvPr>
          <p:cNvSpPr txBox="1"/>
          <p:nvPr/>
        </p:nvSpPr>
        <p:spPr>
          <a:xfrm>
            <a:off x="805273" y="1206850"/>
            <a:ext cx="3060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Column Impact for Top 10 (Out of 24 Total) Variables:  </a:t>
            </a:r>
          </a:p>
        </p:txBody>
      </p:sp>
      <p:pic>
        <p:nvPicPr>
          <p:cNvPr id="44" name="Picture 4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BCC2F90A-C5BF-3FBF-1FCD-2C8F097908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684" y="5068983"/>
            <a:ext cx="3481244" cy="1405297"/>
          </a:xfrm>
          <a:prstGeom prst="rect">
            <a:avLst/>
          </a:prstGeom>
        </p:spPr>
      </p:pic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1D2139B7-EC19-E1BE-C30F-4A81C7F100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407" y="1729267"/>
            <a:ext cx="3429000" cy="2463800"/>
          </a:xfrm>
          <a:prstGeom prst="rect">
            <a:avLst/>
          </a:prstGeom>
        </p:spPr>
      </p:pic>
      <p:pic>
        <p:nvPicPr>
          <p:cNvPr id="50" name="Picture 49" descr="A screenshot of a phone&#10;&#10;Description automatically generated">
            <a:extLst>
              <a:ext uri="{FF2B5EF4-FFF2-40B4-BE49-F238E27FC236}">
                <a16:creationId xmlns:a16="http://schemas.microsoft.com/office/drawing/2014/main" id="{A3CA4D3E-99EF-D79A-E92A-807EB9510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2957" y="4193067"/>
            <a:ext cx="3594838" cy="2480199"/>
          </a:xfrm>
          <a:prstGeom prst="rect">
            <a:avLst/>
          </a:prstGeom>
        </p:spPr>
      </p:pic>
      <p:pic>
        <p:nvPicPr>
          <p:cNvPr id="52" name="Picture 5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1DD61A-4647-0D13-ADDB-8750EC0A6D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407" y="1798982"/>
            <a:ext cx="1791417" cy="3863823"/>
          </a:xfrm>
          <a:prstGeom prst="rect">
            <a:avLst/>
          </a:prstGeom>
        </p:spPr>
      </p:pic>
      <p:pic>
        <p:nvPicPr>
          <p:cNvPr id="54" name="Picture 5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C7CD3-7101-C065-39C8-7B172D029C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7795" y="5662805"/>
            <a:ext cx="1650790" cy="98484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B308177-A4E3-C3E1-EBB8-9ED5885B6051}"/>
              </a:ext>
            </a:extLst>
          </p:cNvPr>
          <p:cNvSpPr txBox="1"/>
          <p:nvPr/>
        </p:nvSpPr>
        <p:spPr>
          <a:xfrm>
            <a:off x="5915773" y="1102496"/>
            <a:ext cx="482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for Top 10 (Out of 24 Total) Variables: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5C4C178-039F-F937-EEE6-05CE8070CB25}"/>
              </a:ext>
            </a:extLst>
          </p:cNvPr>
          <p:cNvSpPr/>
          <p:nvPr/>
        </p:nvSpPr>
        <p:spPr>
          <a:xfrm>
            <a:off x="337930" y="1798982"/>
            <a:ext cx="3604998" cy="62616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DCEFA5B-596C-74C3-14DF-B57357D49CA6}"/>
              </a:ext>
            </a:extLst>
          </p:cNvPr>
          <p:cNvSpPr/>
          <p:nvPr/>
        </p:nvSpPr>
        <p:spPr>
          <a:xfrm>
            <a:off x="5634622" y="1729267"/>
            <a:ext cx="4820478" cy="4590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A close-up of a sign&#10;&#10;Description automatically generated">
            <a:extLst>
              <a:ext uri="{FF2B5EF4-FFF2-40B4-BE49-F238E27FC236}">
                <a16:creationId xmlns:a16="http://schemas.microsoft.com/office/drawing/2014/main" id="{24B0741C-36E2-5633-7CE5-51FF109876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407" y="3207385"/>
            <a:ext cx="2628900" cy="495300"/>
          </a:xfrm>
          <a:prstGeom prst="rect">
            <a:avLst/>
          </a:prstGeom>
        </p:spPr>
      </p:pic>
      <p:pic>
        <p:nvPicPr>
          <p:cNvPr id="66" name="Picture 65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D7FA5C9D-6E72-2B99-19B7-3AC39D1463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81636" y="3173202"/>
            <a:ext cx="1638300" cy="469900"/>
          </a:xfrm>
          <a:prstGeom prst="rect">
            <a:avLst/>
          </a:prstGeom>
        </p:spPr>
      </p:pic>
      <p:pic>
        <p:nvPicPr>
          <p:cNvPr id="68" name="Picture 67" descr="A number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F7FE4B0-975C-5E31-6A27-69E465BE48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7051" y="6173768"/>
            <a:ext cx="1219200" cy="393700"/>
          </a:xfrm>
          <a:prstGeom prst="rect">
            <a:avLst/>
          </a:prstGeom>
        </p:spPr>
      </p:pic>
      <p:pic>
        <p:nvPicPr>
          <p:cNvPr id="70" name="Picture 69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11EBA1E7-B392-705E-112B-9E0A05AA76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15149" y="6149692"/>
            <a:ext cx="2692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7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40"/>
    </mc:Choice>
    <mc:Fallback>
      <p:transition spd="slow" advTm="28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D69C-34F9-811C-58B8-CAB77CA6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214851"/>
            <a:ext cx="10668000" cy="1066800"/>
          </a:xfrm>
        </p:spPr>
        <p:txBody>
          <a:bodyPr/>
          <a:lstStyle/>
          <a:p>
            <a:pPr algn="ctr"/>
            <a:r>
              <a:rPr lang="en-US" dirty="0"/>
              <a:t>Final Recommendation Based on ML Model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2C52D9-76DC-1462-2253-899D1459B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3" name="Content Placeholder 6" descr="A white sheet with black numbers&#10;&#10;Description automatically generated">
            <a:extLst>
              <a:ext uri="{FF2B5EF4-FFF2-40B4-BE49-F238E27FC236}">
                <a16:creationId xmlns:a16="http://schemas.microsoft.com/office/drawing/2014/main" id="{0EBDF3B2-62FB-897F-2BB4-8883C5334D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57398" y="1089817"/>
            <a:ext cx="11277203" cy="19112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C4A9D0-5D6F-C510-31D7-255076D4C1BB}"/>
              </a:ext>
            </a:extLst>
          </p:cNvPr>
          <p:cNvSpPr txBox="1"/>
          <p:nvPr/>
        </p:nvSpPr>
        <p:spPr>
          <a:xfrm>
            <a:off x="558800" y="3057960"/>
            <a:ext cx="109336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MSBA Financial Group </a:t>
            </a:r>
            <a:r>
              <a:rPr lang="en-US" b="1" dirty="0"/>
              <a:t>should </a:t>
            </a:r>
            <a:r>
              <a:rPr lang="en-US" dirty="0"/>
              <a:t>keep the following companies in their portfolio: </a:t>
            </a:r>
          </a:p>
          <a:p>
            <a:pPr marL="800100" lvl="1" indent="-342900">
              <a:buAutoNum type="arabicPeriod"/>
            </a:pPr>
            <a:r>
              <a:rPr lang="en-US" dirty="0" err="1"/>
              <a:t>Pharmasolve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 err="1"/>
              <a:t>Ninetech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 err="1"/>
              <a:t>Songtser</a:t>
            </a:r>
            <a:r>
              <a:rPr lang="en-US" dirty="0"/>
              <a:t> Inc, </a:t>
            </a:r>
          </a:p>
          <a:p>
            <a:pPr marL="800100" lvl="1" indent="-342900">
              <a:buAutoNum type="arabicPeriod"/>
            </a:pPr>
            <a:r>
              <a:rPr lang="en-US" dirty="0"/>
              <a:t>Roger and Sons, </a:t>
            </a:r>
          </a:p>
          <a:p>
            <a:pPr marL="800100" lvl="1" indent="-342900">
              <a:buAutoNum type="arabicPeriod"/>
            </a:pPr>
            <a:r>
              <a:rPr lang="en-US" dirty="0" err="1"/>
              <a:t>Hallandall</a:t>
            </a:r>
            <a:r>
              <a:rPr lang="en-US" dirty="0"/>
              <a:t> Ag, </a:t>
            </a:r>
          </a:p>
          <a:p>
            <a:pPr marL="800100" lvl="1" indent="-342900">
              <a:buAutoNum type="arabicPeriod"/>
            </a:pPr>
            <a:r>
              <a:rPr lang="en-US" dirty="0"/>
              <a:t>Foster and Kruse</a:t>
            </a:r>
          </a:p>
          <a:p>
            <a:pPr marL="800100" lvl="1" indent="-342900">
              <a:buAutoNum type="arabicPeriod"/>
            </a:pPr>
            <a:r>
              <a:rPr lang="en-US" dirty="0"/>
              <a:t>Highwood &amp; Hart. </a:t>
            </a:r>
          </a:p>
          <a:p>
            <a:pPr lvl="1"/>
            <a:endParaRPr lang="en-US" dirty="0"/>
          </a:p>
          <a:p>
            <a:r>
              <a:rPr lang="en-US" dirty="0"/>
              <a:t>MSBA Financial Group </a:t>
            </a:r>
            <a:r>
              <a:rPr lang="en-US" b="1" dirty="0"/>
              <a:t>should not </a:t>
            </a:r>
            <a:r>
              <a:rPr lang="en-US" dirty="0"/>
              <a:t>keep the following companies in their portfolio: </a:t>
            </a:r>
          </a:p>
          <a:p>
            <a:pPr marL="800100" lvl="1" indent="-342900">
              <a:buAutoNum type="arabicPeriod"/>
            </a:pPr>
            <a:r>
              <a:rPr lang="en-US" dirty="0"/>
              <a:t>Western Corp</a:t>
            </a:r>
          </a:p>
          <a:p>
            <a:pPr marL="800100" lvl="1" indent="-342900">
              <a:buAutoNum type="arabicPeriod"/>
            </a:pPr>
            <a:r>
              <a:rPr lang="en-US" dirty="0"/>
              <a:t>Design Solutions</a:t>
            </a:r>
          </a:p>
          <a:p>
            <a:pPr marL="800100" lvl="1" indent="-342900">
              <a:buAutoNum type="arabicPeriod"/>
            </a:pPr>
            <a:r>
              <a:rPr lang="en-US" dirty="0" err="1"/>
              <a:t>Innocore</a:t>
            </a:r>
            <a:r>
              <a:rPr lang="en-US" dirty="0"/>
              <a:t> </a:t>
            </a:r>
          </a:p>
        </p:txBody>
      </p:sp>
      <p:pic>
        <p:nvPicPr>
          <p:cNvPr id="37" name="Audio 36">
            <a:extLst>
              <a:ext uri="{FF2B5EF4-FFF2-40B4-BE49-F238E27FC236}">
                <a16:creationId xmlns:a16="http://schemas.microsoft.com/office/drawing/2014/main" id="{C61A7748-91E8-0652-D60B-2B77C106C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9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1"/>
    </mc:Choice>
    <mc:Fallback>
      <p:transition spd="slow" advTm="1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1CC9-5C31-C31A-035E-96DFFF88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11" y="131129"/>
            <a:ext cx="10668000" cy="106680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Data Architecture Diagram</a:t>
            </a:r>
          </a:p>
        </p:txBody>
      </p:sp>
      <p:pic>
        <p:nvPicPr>
          <p:cNvPr id="1031" name="Picture 6" descr="Bucket Retinaicons Lineal icon">
            <a:extLst>
              <a:ext uri="{FF2B5EF4-FFF2-40B4-BE49-F238E27FC236}">
                <a16:creationId xmlns:a16="http://schemas.microsoft.com/office/drawing/2014/main" id="{DF7E7037-90C9-695B-79D7-84A3A8C34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99" y="2816054"/>
            <a:ext cx="1505140" cy="150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8" descr="Etl - Free electronics icons">
            <a:extLst>
              <a:ext uri="{FF2B5EF4-FFF2-40B4-BE49-F238E27FC236}">
                <a16:creationId xmlns:a16="http://schemas.microsoft.com/office/drawing/2014/main" id="{0D918803-0906-1AAB-8ACC-84005A01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48" y="2829768"/>
            <a:ext cx="1576564" cy="15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0" descr="redshift Icon - Free PNG &amp; SVG 4564628 - Noun Project">
            <a:extLst>
              <a:ext uri="{FF2B5EF4-FFF2-40B4-BE49-F238E27FC236}">
                <a16:creationId xmlns:a16="http://schemas.microsoft.com/office/drawing/2014/main" id="{CCE0C91A-B0D1-4981-75C6-A8278BD43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62" y="2763086"/>
            <a:ext cx="1576564" cy="157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1" descr="Machine Learning Icon - Free PNG &amp; SVG 2010152 - Noun Project">
            <a:extLst>
              <a:ext uri="{FF2B5EF4-FFF2-40B4-BE49-F238E27FC236}">
                <a16:creationId xmlns:a16="http://schemas.microsoft.com/office/drawing/2014/main" id="{02FF4B8D-FCD9-C81F-D6A5-7FD679F8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r:link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1921" y="2763086"/>
            <a:ext cx="1549926" cy="15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 descr="Table icon PNG and SVG Vector Free Download">
            <a:extLst>
              <a:ext uri="{FF2B5EF4-FFF2-40B4-BE49-F238E27FC236}">
                <a16:creationId xmlns:a16="http://schemas.microsoft.com/office/drawing/2014/main" id="{AAA1CC6D-21CC-2BFE-503A-152EABC45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r:link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66" y="3070703"/>
            <a:ext cx="1178089" cy="98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3B3A67F-C5A2-5018-CF7C-6F394C9F07BB}"/>
              </a:ext>
            </a:extLst>
          </p:cNvPr>
          <p:cNvSpPr/>
          <p:nvPr/>
        </p:nvSpPr>
        <p:spPr>
          <a:xfrm flipV="1">
            <a:off x="1585976" y="3538048"/>
            <a:ext cx="1010988" cy="4282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17B769E-ED02-1054-CB3F-6E45D4FA7E88}"/>
              </a:ext>
            </a:extLst>
          </p:cNvPr>
          <p:cNvSpPr/>
          <p:nvPr/>
        </p:nvSpPr>
        <p:spPr>
          <a:xfrm flipV="1">
            <a:off x="4040397" y="3568624"/>
            <a:ext cx="1082551" cy="36089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F8B37B6-86B4-41DB-F9FB-82850B266578}"/>
              </a:ext>
            </a:extLst>
          </p:cNvPr>
          <p:cNvSpPr/>
          <p:nvPr/>
        </p:nvSpPr>
        <p:spPr>
          <a:xfrm flipV="1">
            <a:off x="6713988" y="3488386"/>
            <a:ext cx="1015999" cy="43291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428454-F02E-741C-F3BE-4DEA0490E471}"/>
              </a:ext>
            </a:extLst>
          </p:cNvPr>
          <p:cNvSpPr/>
          <p:nvPr/>
        </p:nvSpPr>
        <p:spPr>
          <a:xfrm flipV="1">
            <a:off x="9219679" y="3404460"/>
            <a:ext cx="1283961" cy="41909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F755C753-34B7-C99C-BDBA-540C7E1DC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7054F0F5-8D9F-7158-A811-FCA86FC88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5A750360-F530-689B-BF31-01EAD34E8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1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D3B2C277-E902-450B-C482-4E6CCD9AA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66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B14ADF2E-F91D-2273-204E-089EF4AD4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5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0CA1FFD7-F7AF-6147-1055-868592879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79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43912E01-8314-1A36-B44F-3BA6114E6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65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8D79B1-CA8F-2D65-886C-D75AFFD10D67}"/>
              </a:ext>
            </a:extLst>
          </p:cNvPr>
          <p:cNvSpPr txBox="1"/>
          <p:nvPr/>
        </p:nvSpPr>
        <p:spPr>
          <a:xfrm>
            <a:off x="-269636" y="2420172"/>
            <a:ext cx="2705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Sources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477489-E8E1-E1C5-89D3-59590F206B48}"/>
              </a:ext>
            </a:extLst>
          </p:cNvPr>
          <p:cNvSpPr txBox="1"/>
          <p:nvPr/>
        </p:nvSpPr>
        <p:spPr>
          <a:xfrm>
            <a:off x="2379484" y="4355836"/>
            <a:ext cx="16609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S3</a:t>
            </a:r>
          </a:p>
          <a:p>
            <a:pPr algn="ctr"/>
            <a:r>
              <a:rPr lang="en-US" sz="1500" dirty="0"/>
              <a:t>Bucket: </a:t>
            </a:r>
          </a:p>
          <a:p>
            <a:pPr algn="ctr"/>
            <a:r>
              <a:rPr lang="en-US" sz="1500" dirty="0"/>
              <a:t>msba-fg-623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1387B5-64E4-9660-5A08-008A7881AAC9}"/>
              </a:ext>
            </a:extLst>
          </p:cNvPr>
          <p:cNvSpPr txBox="1"/>
          <p:nvPr/>
        </p:nvSpPr>
        <p:spPr>
          <a:xfrm>
            <a:off x="2291188" y="2349362"/>
            <a:ext cx="1838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 Lake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F34D9D-EFEB-8341-BBCA-B033BAEC7A93}"/>
              </a:ext>
            </a:extLst>
          </p:cNvPr>
          <p:cNvSpPr txBox="1"/>
          <p:nvPr/>
        </p:nvSpPr>
        <p:spPr>
          <a:xfrm>
            <a:off x="4974108" y="2352697"/>
            <a:ext cx="1262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ETL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0828F5-B16A-9D2A-664A-17BC358ADB4F}"/>
              </a:ext>
            </a:extLst>
          </p:cNvPr>
          <p:cNvSpPr txBox="1"/>
          <p:nvPr/>
        </p:nvSpPr>
        <p:spPr>
          <a:xfrm>
            <a:off x="5332384" y="4409988"/>
            <a:ext cx="1313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AWS Glue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DFD3AF-CFEB-69AA-4071-5779ECAFFA29}"/>
              </a:ext>
            </a:extLst>
          </p:cNvPr>
          <p:cNvSpPr txBox="1"/>
          <p:nvPr/>
        </p:nvSpPr>
        <p:spPr>
          <a:xfrm>
            <a:off x="7201896" y="2285268"/>
            <a:ext cx="271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Warehouse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C71F80-645B-43B7-B29B-F8E1ACFF30E8}"/>
              </a:ext>
            </a:extLst>
          </p:cNvPr>
          <p:cNvSpPr txBox="1"/>
          <p:nvPr/>
        </p:nvSpPr>
        <p:spPr>
          <a:xfrm>
            <a:off x="7740407" y="4381652"/>
            <a:ext cx="1576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Redshift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E86E37-EFDC-61DA-6269-61278A3E891E}"/>
              </a:ext>
            </a:extLst>
          </p:cNvPr>
          <p:cNvSpPr txBox="1"/>
          <p:nvPr/>
        </p:nvSpPr>
        <p:spPr>
          <a:xfrm>
            <a:off x="9845895" y="1866900"/>
            <a:ext cx="2768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1F3CA1-B60E-E17E-A7F8-7817ADE5B448}"/>
              </a:ext>
            </a:extLst>
          </p:cNvPr>
          <p:cNvSpPr txBox="1"/>
          <p:nvPr/>
        </p:nvSpPr>
        <p:spPr>
          <a:xfrm>
            <a:off x="10412681" y="4398433"/>
            <a:ext cx="1520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Sagemaker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77FD78-29F2-3DFB-B1DB-95AC993D1AAE}"/>
              </a:ext>
            </a:extLst>
          </p:cNvPr>
          <p:cNvSpPr txBox="1"/>
          <p:nvPr/>
        </p:nvSpPr>
        <p:spPr>
          <a:xfrm>
            <a:off x="134983" y="6400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A8C1C6D5-30F0-50E7-8E35-56A2998A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074E0-314C-60AA-13AC-6D10E3ACB795}"/>
              </a:ext>
            </a:extLst>
          </p:cNvPr>
          <p:cNvSpPr txBox="1"/>
          <p:nvPr/>
        </p:nvSpPr>
        <p:spPr>
          <a:xfrm>
            <a:off x="-15216" y="4157833"/>
            <a:ext cx="20197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Data Corp Financial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Financial Group Ratios (csv)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Financial Group Bankruptcy (txt)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05ED8-58A4-256B-80C4-04D9AE37BD2D}"/>
              </a:ext>
            </a:extLst>
          </p:cNvPr>
          <p:cNvSpPr txBox="1"/>
          <p:nvPr/>
        </p:nvSpPr>
        <p:spPr>
          <a:xfrm>
            <a:off x="5351255" y="4810098"/>
            <a:ext cx="14242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MSBA Glue Job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D9FEE-06BC-35A9-362A-89D66E45BF90}"/>
              </a:ext>
            </a:extLst>
          </p:cNvPr>
          <p:cNvSpPr txBox="1"/>
          <p:nvPr/>
        </p:nvSpPr>
        <p:spPr>
          <a:xfrm>
            <a:off x="7626534" y="4709778"/>
            <a:ext cx="18057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Cluster: </a:t>
            </a:r>
          </a:p>
          <a:p>
            <a:pPr algn="ctr"/>
            <a:r>
              <a:rPr lang="en-US" sz="1500" dirty="0" err="1"/>
              <a:t>msba-fg</a:t>
            </a:r>
            <a:endParaRPr lang="en-US" sz="1500" dirty="0"/>
          </a:p>
          <a:p>
            <a:pPr algn="ctr"/>
            <a:r>
              <a:rPr lang="en-US" sz="1500" dirty="0"/>
              <a:t>Tables: </a:t>
            </a:r>
            <a:r>
              <a:rPr lang="en-US" sz="1500" dirty="0" err="1"/>
              <a:t>financials_combined</a:t>
            </a:r>
            <a:r>
              <a:rPr lang="en-US" sz="1500" dirty="0"/>
              <a:t> and bankruptcy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646E6-0F21-9DA9-A989-BF15113BDA6E}"/>
              </a:ext>
            </a:extLst>
          </p:cNvPr>
          <p:cNvSpPr txBox="1"/>
          <p:nvPr/>
        </p:nvSpPr>
        <p:spPr>
          <a:xfrm>
            <a:off x="10444176" y="4821870"/>
            <a:ext cx="140158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Model: </a:t>
            </a:r>
          </a:p>
          <a:p>
            <a:pPr algn="ctr"/>
            <a:r>
              <a:rPr lang="en-US" sz="1500" dirty="0"/>
              <a:t>Final Bankruptcy Model</a:t>
            </a:r>
          </a:p>
          <a:p>
            <a:endParaRPr 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942F8-431A-A1CF-E284-8AE622E169B4}"/>
              </a:ext>
            </a:extLst>
          </p:cNvPr>
          <p:cNvSpPr txBox="1"/>
          <p:nvPr/>
        </p:nvSpPr>
        <p:spPr>
          <a:xfrm>
            <a:off x="-48686" y="5967366"/>
            <a:ext cx="25090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Company Files to Predict (csv)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B494D6-8C62-1542-D2DF-654DED470733}"/>
              </a:ext>
            </a:extLst>
          </p:cNvPr>
          <p:cNvSpPr/>
          <p:nvPr/>
        </p:nvSpPr>
        <p:spPr>
          <a:xfrm>
            <a:off x="2364205" y="6215865"/>
            <a:ext cx="7551943" cy="184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4A67DF-9CEE-9779-CFFA-AB17C56B848A}"/>
              </a:ext>
            </a:extLst>
          </p:cNvPr>
          <p:cNvSpPr/>
          <p:nvPr/>
        </p:nvSpPr>
        <p:spPr>
          <a:xfrm>
            <a:off x="9741801" y="3702188"/>
            <a:ext cx="180254" cy="2698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2ABB9DD7-6E20-08EB-2D56-43569A7FC443}"/>
              </a:ext>
            </a:extLst>
          </p:cNvPr>
          <p:cNvSpPr/>
          <p:nvPr/>
        </p:nvSpPr>
        <p:spPr>
          <a:xfrm>
            <a:off x="11002205" y="5816153"/>
            <a:ext cx="341522" cy="5044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86F057-494C-ABA4-8544-241FEC199DAD}"/>
              </a:ext>
            </a:extLst>
          </p:cNvPr>
          <p:cNvSpPr txBox="1"/>
          <p:nvPr/>
        </p:nvSpPr>
        <p:spPr>
          <a:xfrm>
            <a:off x="10444176" y="6244365"/>
            <a:ext cx="15776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Bankruptcy Prediction (csv)</a:t>
            </a:r>
          </a:p>
        </p:txBody>
      </p:sp>
      <p:pic>
        <p:nvPicPr>
          <p:cNvPr id="49" name="Audio 48">
            <a:extLst>
              <a:ext uri="{FF2B5EF4-FFF2-40B4-BE49-F238E27FC236}">
                <a16:creationId xmlns:a16="http://schemas.microsoft.com/office/drawing/2014/main" id="{FFD1299B-EE1E-6F6D-AE5D-D37B140CE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53"/>
    </mc:Choice>
    <mc:Fallback xmlns="">
      <p:transition spd="slow" advTm="37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675C-6B89-FF14-4495-3FCAB740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2" y="246373"/>
            <a:ext cx="10668000" cy="711200"/>
          </a:xfrm>
        </p:spPr>
        <p:txBody>
          <a:bodyPr/>
          <a:lstStyle/>
          <a:p>
            <a:pPr algn="ctr"/>
            <a:r>
              <a:rPr lang="en-US" dirty="0"/>
              <a:t>Data Lake in S3: Create Bucket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9960673-C7C6-5EDD-AF8B-ACF52600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98" y="1295969"/>
            <a:ext cx="10668000" cy="4788568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C6781-0982-26A7-507D-DDD550F5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CE3340E0-3561-48C4-8CE3-6C08630EC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8"/>
    </mc:Choice>
    <mc:Fallback xmlns="">
      <p:transition spd="slow" advTm="20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CF5-1D22-1BA8-23E2-6F5FAB5E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4" y="170481"/>
            <a:ext cx="10926951" cy="697424"/>
          </a:xfrm>
        </p:spPr>
        <p:txBody>
          <a:bodyPr>
            <a:normAutofit/>
          </a:bodyPr>
          <a:lstStyle/>
          <a:p>
            <a:r>
              <a:rPr lang="en-US" sz="2800" dirty="0"/>
              <a:t>Data Lake in S3: Create Folders Within the Bucket and Upload Sources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A554F8-8CAC-5551-CF16-594025797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0" y="1051529"/>
            <a:ext cx="7439833" cy="293347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8865F2-3CE9-AD6E-10D1-19921570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B9FE8DC-32A5-8B73-BE56-15B15AD7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636" y="3979736"/>
            <a:ext cx="6428023" cy="2878264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9E6F0DA0-8043-67E1-6C3B-DA3AFB12F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15"/>
    </mc:Choice>
    <mc:Fallback xmlns="">
      <p:transition spd="slow" advTm="15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675C-6B89-FF14-4495-3FCAB740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2" y="246373"/>
            <a:ext cx="10668000" cy="711200"/>
          </a:xfrm>
        </p:spPr>
        <p:txBody>
          <a:bodyPr/>
          <a:lstStyle/>
          <a:p>
            <a:pPr algn="ctr"/>
            <a:r>
              <a:rPr lang="en-US" dirty="0"/>
              <a:t>Create a Datawarehouse in Redshift: Create Cluster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C6781-0982-26A7-507D-DDD550F5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C925D5-6D0B-DAF9-5EA4-C394B878D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30" y="2541352"/>
            <a:ext cx="11444339" cy="2843744"/>
          </a:xfrm>
          <a:prstGeom prst="rect">
            <a:avLst/>
          </a:prstGeom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B8F76230-FA71-446B-35F8-410F33779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8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5"/>
    </mc:Choice>
    <mc:Fallback xmlns="">
      <p:transition spd="slow" advTm="22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675C-6B89-FF14-4495-3FCAB740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2" y="246373"/>
            <a:ext cx="10668000" cy="711200"/>
          </a:xfrm>
        </p:spPr>
        <p:txBody>
          <a:bodyPr/>
          <a:lstStyle/>
          <a:p>
            <a:pPr algn="ctr"/>
            <a:r>
              <a:rPr lang="en-US" dirty="0"/>
              <a:t>Create a Datawarehouse in Redshift: Create 2 Data Tables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11C6781-0982-26A7-507D-DDD550F5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AB5D3E-2583-F5DB-A82C-3BDED3978657}"/>
              </a:ext>
            </a:extLst>
          </p:cNvPr>
          <p:cNvSpPr txBox="1"/>
          <p:nvPr/>
        </p:nvSpPr>
        <p:spPr>
          <a:xfrm>
            <a:off x="167922" y="1964153"/>
            <a:ext cx="250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Bankruptcy Table:</a:t>
            </a:r>
          </a:p>
          <a:p>
            <a:pPr algn="ctr"/>
            <a:r>
              <a:rPr lang="en-US" dirty="0"/>
              <a:t>- Contains bankruptcy data source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BED567-8C66-CA14-C83F-0AE3EC88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940" y="1330769"/>
            <a:ext cx="6598339" cy="245108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31ABA89-6FC4-FCB5-AE3E-34C0E3FBA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939" y="3894064"/>
            <a:ext cx="6598339" cy="2701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41FA63-CABD-293D-8C30-87478AA97A37}"/>
              </a:ext>
            </a:extLst>
          </p:cNvPr>
          <p:cNvSpPr txBox="1"/>
          <p:nvPr/>
        </p:nvSpPr>
        <p:spPr>
          <a:xfrm>
            <a:off x="167922" y="4622649"/>
            <a:ext cx="2401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Financials Combined Table:</a:t>
            </a:r>
          </a:p>
          <a:p>
            <a:pPr algn="ctr"/>
            <a:r>
              <a:rPr lang="en-US" dirty="0"/>
              <a:t>- Contains both ratio and financial data sources</a:t>
            </a:r>
          </a:p>
          <a:p>
            <a:endParaRPr lang="en-US" dirty="0"/>
          </a:p>
        </p:txBody>
      </p:sp>
      <p:pic>
        <p:nvPicPr>
          <p:cNvPr id="20" name="Audio 19">
            <a:extLst>
              <a:ext uri="{FF2B5EF4-FFF2-40B4-BE49-F238E27FC236}">
                <a16:creationId xmlns:a16="http://schemas.microsoft.com/office/drawing/2014/main" id="{004E655F-6917-EBF5-C1D6-9FE05E18D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6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0"/>
    </mc:Choice>
    <mc:Fallback xmlns="">
      <p:transition spd="slow" advTm="1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969B-0035-B2FD-7B40-7F9E440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3" y="191386"/>
            <a:ext cx="10668000" cy="1066800"/>
          </a:xfrm>
        </p:spPr>
        <p:txBody>
          <a:bodyPr/>
          <a:lstStyle/>
          <a:p>
            <a:pPr algn="ctr"/>
            <a:r>
              <a:rPr lang="en-US" dirty="0"/>
              <a:t>ETL: Fill the Financials Combined Table with Data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8F155-0B37-42E6-E67E-5B8B1BE90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1D8856-36DE-F1E5-D883-04D8A0DD6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991" y="1685581"/>
            <a:ext cx="5611334" cy="5061486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EB7025C1-EB7A-9C47-EF0A-E69E19C1E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1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6"/>
    </mc:Choice>
    <mc:Fallback>
      <p:transition spd="slow" advTm="21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F12AF-DB06-CA78-061A-FD60F6A35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244549"/>
            <a:ext cx="10668000" cy="1066800"/>
          </a:xfrm>
        </p:spPr>
        <p:txBody>
          <a:bodyPr/>
          <a:lstStyle/>
          <a:p>
            <a:pPr algn="ctr"/>
            <a:r>
              <a:rPr lang="en-US" dirty="0"/>
              <a:t>Machine Learning in </a:t>
            </a:r>
            <a:r>
              <a:rPr lang="en-US" dirty="0" err="1"/>
              <a:t>Sagemaker</a:t>
            </a:r>
            <a:r>
              <a:rPr lang="en-US" dirty="0"/>
              <a:t>: Create Model 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7B01F-FF8D-8E9D-BCAE-3179523B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9A8257C-E35A-B7B3-650C-E3CC6CF88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9" y="2432677"/>
            <a:ext cx="11313307" cy="2465893"/>
          </a:xfrm>
          <a:prstGeom prst="rect">
            <a:avLst/>
          </a:prstGeom>
        </p:spPr>
      </p:pic>
      <p:pic>
        <p:nvPicPr>
          <p:cNvPr id="31" name="Audio 30">
            <a:extLst>
              <a:ext uri="{FF2B5EF4-FFF2-40B4-BE49-F238E27FC236}">
                <a16:creationId xmlns:a16="http://schemas.microsoft.com/office/drawing/2014/main" id="{71704FAB-BBC4-0B09-2E8C-39ED3F301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98"/>
    </mc:Choice>
    <mc:Fallback xmlns="">
      <p:transition spd="slow" advTm="37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02A4-6F1F-166F-93B7-9A30ED058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 in </a:t>
            </a:r>
            <a:r>
              <a:rPr lang="en-US" dirty="0" err="1"/>
              <a:t>Sagemaker</a:t>
            </a:r>
            <a:r>
              <a:rPr lang="en-US" dirty="0"/>
              <a:t>: Predict with the Model </a:t>
            </a:r>
          </a:p>
        </p:txBody>
      </p:sp>
      <p:pic>
        <p:nvPicPr>
          <p:cNvPr id="7" name="Content Placeholder 6" descr="A white sheet with black numbers&#10;&#10;Description automatically generated">
            <a:extLst>
              <a:ext uri="{FF2B5EF4-FFF2-40B4-BE49-F238E27FC236}">
                <a16:creationId xmlns:a16="http://schemas.microsoft.com/office/drawing/2014/main" id="{9C93907A-C576-D317-9B51-00231B7FB92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74441" y="2289193"/>
            <a:ext cx="11789166" cy="1997994"/>
          </a:xfrm>
        </p:spPr>
      </p:pic>
      <p:pic>
        <p:nvPicPr>
          <p:cNvPr id="28" name="Audio 27">
            <a:extLst>
              <a:ext uri="{FF2B5EF4-FFF2-40B4-BE49-F238E27FC236}">
                <a16:creationId xmlns:a16="http://schemas.microsoft.com/office/drawing/2014/main" id="{86A38107-18E6-0FBF-2EB7-2224D7A56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7C15A0FB-AE5C-4F7B-9375-04E8B6DCB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74280"/>
            <a:ext cx="1060586" cy="406265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433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8"/>
    </mc:Choice>
    <mc:Fallback xmlns="">
      <p:transition spd="slow" advTm="1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W-Madison theme1">
      <a:dk1>
        <a:srgbClr val="202020"/>
      </a:dk1>
      <a:lt1>
        <a:srgbClr val="FFFFFF"/>
      </a:lt1>
      <a:dk2>
        <a:srgbClr val="101010"/>
      </a:dk2>
      <a:lt2>
        <a:srgbClr val="DADFE1"/>
      </a:lt2>
      <a:accent1>
        <a:srgbClr val="C5050C"/>
      </a:accent1>
      <a:accent2>
        <a:srgbClr val="C5050C"/>
      </a:accent2>
      <a:accent3>
        <a:srgbClr val="9B0000"/>
      </a:accent3>
      <a:accent4>
        <a:srgbClr val="FCCB51"/>
      </a:accent4>
      <a:accent5>
        <a:srgbClr val="80B3AE"/>
      </a:accent5>
      <a:accent6>
        <a:srgbClr val="ADADAD"/>
      </a:accent6>
      <a:hlink>
        <a:srgbClr val="0479A8"/>
      </a:hlink>
      <a:folHlink>
        <a:srgbClr val="0479A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Madison-text-RedHat-16_9" id="{95593F7D-9FAF-BB4B-A7BE-F5CF431D03A6}" vid="{E659526A-33C2-F44A-892A-8A9B499011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272</Words>
  <Application>Microsoft Macintosh PowerPoint</Application>
  <PresentationFormat>Widescreen</PresentationFormat>
  <Paragraphs>73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Red Hat Display</vt:lpstr>
      <vt:lpstr>Red Hat Text</vt:lpstr>
      <vt:lpstr>Office Theme</vt:lpstr>
      <vt:lpstr>Cloud Technology for Business Analytics Final Project</vt:lpstr>
      <vt:lpstr>Data Architecture Diagram</vt:lpstr>
      <vt:lpstr>Data Lake in S3: Create Bucket </vt:lpstr>
      <vt:lpstr>Data Lake in S3: Create Folders Within the Bucket and Upload Sources</vt:lpstr>
      <vt:lpstr>Create a Datawarehouse in Redshift: Create Cluster</vt:lpstr>
      <vt:lpstr>Create a Datawarehouse in Redshift: Create 2 Data Tables</vt:lpstr>
      <vt:lpstr>ETL: Fill the Financials Combined Table with Data  </vt:lpstr>
      <vt:lpstr>Machine Learning in Sagemaker: Create Model   </vt:lpstr>
      <vt:lpstr>Machine Learning in Sagemaker: Predict with the Model </vt:lpstr>
      <vt:lpstr> First EDA Finding</vt:lpstr>
      <vt:lpstr>Second EDA Finding</vt:lpstr>
      <vt:lpstr>Final Recommendation Based on ML Model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use this template</dc:title>
  <dc:creator>Nora Trapp</dc:creator>
  <cp:lastModifiedBy>Nora Trapp</cp:lastModifiedBy>
  <cp:revision>12</cp:revision>
  <dcterms:created xsi:type="dcterms:W3CDTF">2023-09-29T22:09:10Z</dcterms:created>
  <dcterms:modified xsi:type="dcterms:W3CDTF">2023-10-08T18:12:32Z</dcterms:modified>
</cp:coreProperties>
</file>